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Roboto" panose="02000000000000000000" pitchFamily="2" charset="0"/>
      <p:regular r:id="rId11"/>
      <p:bold r:id="rId12"/>
      <p:italic r:id="rId13"/>
      <p:boldItalic r:id="rId14"/>
    </p:embeddedFont>
    <p:embeddedFont>
      <p:font typeface="Roboto Black" panose="02000000000000000000" pitchFamily="2" charset="0"/>
      <p:bold r:id="rId15"/>
      <p:boldItalic r:id="rId16"/>
    </p:embeddedFont>
    <p:embeddedFont>
      <p:font typeface="Roboto Light"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588a8e226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588a8e226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588a8e226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588a8e226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588a8e226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588a8e226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589f051aa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589f051aa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89f051aad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89f051aa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589f051aa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89f051aa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589f051aa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589f051aa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4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0" name="Google Shape;60;p14"/>
          <p:cNvSpPr txBox="1"/>
          <p:nvPr/>
        </p:nvSpPr>
        <p:spPr>
          <a:xfrm>
            <a:off x="780075" y="304125"/>
            <a:ext cx="773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rgbClr val="0C0D59"/>
                </a:solidFill>
                <a:latin typeface="Roboto Black"/>
                <a:ea typeface="Roboto Black"/>
                <a:cs typeface="Roboto Black"/>
                <a:sym typeface="Roboto Black"/>
              </a:rPr>
              <a:t>GREEN ARMBAND INITIATIVE</a:t>
            </a:r>
            <a:endParaRPr sz="3200">
              <a:solidFill>
                <a:srgbClr val="0C0D59"/>
              </a:solidFill>
              <a:latin typeface="Roboto Black"/>
              <a:ea typeface="Roboto Black"/>
              <a:cs typeface="Roboto Black"/>
              <a:sym typeface="Roboto Black"/>
            </a:endParaRPr>
          </a:p>
        </p:txBody>
      </p:sp>
      <p:sp>
        <p:nvSpPr>
          <p:cNvPr id="61" name="Google Shape;61;p14"/>
          <p:cNvSpPr/>
          <p:nvPr/>
        </p:nvSpPr>
        <p:spPr>
          <a:xfrm>
            <a:off x="2751075" y="1516775"/>
            <a:ext cx="3789000" cy="455400"/>
          </a:xfrm>
          <a:prstGeom prst="rect">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2751075" y="2375275"/>
            <a:ext cx="3789000" cy="455400"/>
          </a:xfrm>
          <a:prstGeom prst="rect">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2751075" y="3201825"/>
            <a:ext cx="3789000" cy="455400"/>
          </a:xfrm>
          <a:prstGeom prst="rect">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2875125" y="1473075"/>
            <a:ext cx="3540900" cy="267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a:latin typeface="Roboto"/>
                <a:ea typeface="Roboto"/>
                <a:cs typeface="Roboto"/>
                <a:sym typeface="Roboto"/>
              </a:rPr>
              <a:t>History</a:t>
            </a:r>
            <a:endParaRPr sz="2400">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2400">
                <a:latin typeface="Roboto"/>
                <a:ea typeface="Roboto"/>
                <a:cs typeface="Roboto"/>
                <a:sym typeface="Roboto"/>
              </a:rPr>
              <a:t>Objectives</a:t>
            </a:r>
            <a:endParaRPr sz="2400">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2400">
                <a:latin typeface="Roboto"/>
                <a:ea typeface="Roboto"/>
                <a:cs typeface="Roboto"/>
                <a:sym typeface="Roboto"/>
              </a:rPr>
              <a:t>Green Armband Initiative</a:t>
            </a:r>
            <a:endParaRPr sz="2400">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2400">
                <a:latin typeface="Roboto"/>
                <a:ea typeface="Roboto"/>
                <a:cs typeface="Roboto"/>
                <a:sym typeface="Roboto"/>
              </a:rPr>
              <a:t>Why Are We Doing This?</a:t>
            </a:r>
            <a:endParaRPr sz="2400">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2400">
                <a:latin typeface="Roboto"/>
                <a:ea typeface="Roboto"/>
                <a:cs typeface="Roboto"/>
                <a:sym typeface="Roboto"/>
              </a:rPr>
              <a:t>Next Steps</a:t>
            </a:r>
            <a:endParaRPr sz="2400">
              <a:latin typeface="Roboto"/>
              <a:ea typeface="Roboto"/>
              <a:cs typeface="Roboto"/>
              <a:sym typeface="Roboto"/>
            </a:endParaRPr>
          </a:p>
          <a:p>
            <a:pPr marL="0" lvl="0" indent="0" algn="ctr" rtl="0">
              <a:lnSpc>
                <a:spcPct val="115000"/>
              </a:lnSpc>
              <a:spcBef>
                <a:spcPts val="0"/>
              </a:spcBef>
              <a:spcAft>
                <a:spcPts val="0"/>
              </a:spcAft>
              <a:buNone/>
            </a:pPr>
            <a:r>
              <a:rPr lang="en" sz="2400">
                <a:latin typeface="Roboto"/>
                <a:ea typeface="Roboto"/>
                <a:cs typeface="Roboto"/>
                <a:sym typeface="Roboto"/>
              </a:rPr>
              <a:t>Contacts</a:t>
            </a:r>
            <a:endParaRPr>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4000" cy="5143511"/>
          </a:xfrm>
          <a:prstGeom prst="rect">
            <a:avLst/>
          </a:prstGeom>
          <a:noFill/>
          <a:ln>
            <a:noFill/>
          </a:ln>
        </p:spPr>
      </p:pic>
      <p:sp>
        <p:nvSpPr>
          <p:cNvPr id="70" name="Google Shape;70;p15"/>
          <p:cNvSpPr txBox="1"/>
          <p:nvPr/>
        </p:nvSpPr>
        <p:spPr>
          <a:xfrm>
            <a:off x="780075" y="304125"/>
            <a:ext cx="773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chemeClr val="lt1"/>
                </a:solidFill>
                <a:latin typeface="Roboto Black"/>
                <a:ea typeface="Roboto Black"/>
                <a:cs typeface="Roboto Black"/>
                <a:sym typeface="Roboto Black"/>
              </a:rPr>
              <a:t>HISTORY</a:t>
            </a:r>
            <a:endParaRPr sz="3200">
              <a:solidFill>
                <a:schemeClr val="lt1"/>
              </a:solidFill>
              <a:latin typeface="Roboto Black"/>
              <a:ea typeface="Roboto Black"/>
              <a:cs typeface="Roboto Black"/>
              <a:sym typeface="Roboto Black"/>
            </a:endParaRPr>
          </a:p>
        </p:txBody>
      </p:sp>
      <p:sp>
        <p:nvSpPr>
          <p:cNvPr id="71" name="Google Shape;71;p15"/>
          <p:cNvSpPr txBox="1"/>
          <p:nvPr/>
        </p:nvSpPr>
        <p:spPr>
          <a:xfrm>
            <a:off x="767325" y="1135250"/>
            <a:ext cx="775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Light"/>
                <a:ea typeface="Roboto Light"/>
                <a:cs typeface="Roboto Light"/>
                <a:sym typeface="Roboto Light"/>
              </a:rPr>
              <a:t>Introduced in Montreal and Quebec City in January 2020 following a similar program implemented in the Montreal baseball program.</a:t>
            </a:r>
            <a:endParaRPr>
              <a:solidFill>
                <a:schemeClr val="lt1"/>
              </a:solidFill>
              <a:latin typeface="Roboto Light"/>
              <a:ea typeface="Roboto Light"/>
              <a:cs typeface="Roboto Light"/>
              <a:sym typeface="Roboto Light"/>
            </a:endParaRPr>
          </a:p>
        </p:txBody>
      </p:sp>
      <p:sp>
        <p:nvSpPr>
          <p:cNvPr id="72" name="Google Shape;72;p15"/>
          <p:cNvSpPr txBox="1"/>
          <p:nvPr/>
        </p:nvSpPr>
        <p:spPr>
          <a:xfrm>
            <a:off x="767325" y="1842100"/>
            <a:ext cx="775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Light"/>
                <a:ea typeface="Roboto Light"/>
                <a:cs typeface="Roboto Light"/>
                <a:sym typeface="Roboto Light"/>
              </a:rPr>
              <a:t>Requires all officials under the age of 18 to wear green armband on left arm for all their games regardless of whether they are working as a referee or linesperson.</a:t>
            </a:r>
            <a:endParaRPr>
              <a:solidFill>
                <a:schemeClr val="lt1"/>
              </a:solidFill>
              <a:latin typeface="Roboto Light"/>
              <a:ea typeface="Roboto Light"/>
              <a:cs typeface="Roboto Light"/>
              <a:sym typeface="Roboto Light"/>
            </a:endParaRPr>
          </a:p>
        </p:txBody>
      </p:sp>
      <p:sp>
        <p:nvSpPr>
          <p:cNvPr id="73" name="Google Shape;73;p15"/>
          <p:cNvSpPr txBox="1"/>
          <p:nvPr/>
        </p:nvSpPr>
        <p:spPr>
          <a:xfrm>
            <a:off x="767325" y="2635950"/>
            <a:ext cx="775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Light"/>
                <a:ea typeface="Roboto Light"/>
                <a:cs typeface="Roboto Light"/>
                <a:sym typeface="Roboto Light"/>
              </a:rPr>
              <a:t>All first-year officials (18 years and older) were also required to wear green armband.</a:t>
            </a:r>
            <a:endParaRPr>
              <a:solidFill>
                <a:schemeClr val="lt1"/>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79" name="Google Shape;79;p16"/>
          <p:cNvPicPr preferRelativeResize="0"/>
          <p:nvPr/>
        </p:nvPicPr>
        <p:blipFill rotWithShape="1">
          <a:blip r:embed="rId4">
            <a:alphaModFix/>
          </a:blip>
          <a:srcRect t="6411" b="46511"/>
          <a:stretch/>
        </p:blipFill>
        <p:spPr>
          <a:xfrm>
            <a:off x="0" y="0"/>
            <a:ext cx="9144003" cy="2865125"/>
          </a:xfrm>
          <a:prstGeom prst="rect">
            <a:avLst/>
          </a:prstGeom>
          <a:noFill/>
          <a:ln>
            <a:noFill/>
          </a:ln>
        </p:spPr>
      </p:pic>
      <p:sp>
        <p:nvSpPr>
          <p:cNvPr id="80" name="Google Shape;80;p16"/>
          <p:cNvSpPr txBox="1"/>
          <p:nvPr/>
        </p:nvSpPr>
        <p:spPr>
          <a:xfrm>
            <a:off x="706500" y="2865125"/>
            <a:ext cx="773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rgbClr val="0C0D59"/>
                </a:solidFill>
                <a:latin typeface="Roboto Black"/>
                <a:ea typeface="Roboto Black"/>
                <a:cs typeface="Roboto Black"/>
                <a:sym typeface="Roboto Black"/>
              </a:rPr>
              <a:t>OBJECTIVES</a:t>
            </a:r>
            <a:endParaRPr sz="3200">
              <a:solidFill>
                <a:srgbClr val="0C0D59"/>
              </a:solidFill>
              <a:latin typeface="Roboto Black"/>
              <a:ea typeface="Roboto Black"/>
              <a:cs typeface="Roboto Black"/>
              <a:sym typeface="Roboto Black"/>
            </a:endParaRPr>
          </a:p>
        </p:txBody>
      </p:sp>
      <p:sp>
        <p:nvSpPr>
          <p:cNvPr id="81" name="Google Shape;81;p16"/>
          <p:cNvSpPr txBox="1"/>
          <p:nvPr/>
        </p:nvSpPr>
        <p:spPr>
          <a:xfrm>
            <a:off x="874925" y="3412825"/>
            <a:ext cx="77565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Light"/>
                <a:ea typeface="Roboto Light"/>
                <a:cs typeface="Roboto Light"/>
                <a:sym typeface="Roboto Light"/>
              </a:rPr>
              <a:t>Reduce harassment and abuse of younger on-ice officials by clearly identifying them as minors to coaches, parents, players, and league officials</a:t>
            </a:r>
            <a:endParaRPr>
              <a:latin typeface="Roboto Light"/>
              <a:ea typeface="Roboto Light"/>
              <a:cs typeface="Roboto Light"/>
              <a:sym typeface="Roboto Light"/>
            </a:endParaRPr>
          </a:p>
          <a:p>
            <a:pPr marL="0" lvl="0" indent="0" algn="l" rtl="0">
              <a:spcBef>
                <a:spcPts val="0"/>
              </a:spcBef>
              <a:spcAft>
                <a:spcPts val="0"/>
              </a:spcAft>
              <a:buNone/>
            </a:pPr>
            <a:endParaRPr>
              <a:latin typeface="Roboto Light"/>
              <a:ea typeface="Roboto Light"/>
              <a:cs typeface="Roboto Light"/>
              <a:sym typeface="Roboto Light"/>
            </a:endParaRPr>
          </a:p>
          <a:p>
            <a:pPr marL="0" lvl="0" indent="0" algn="l" rtl="0">
              <a:spcBef>
                <a:spcPts val="0"/>
              </a:spcBef>
              <a:spcAft>
                <a:spcPts val="0"/>
              </a:spcAft>
              <a:buNone/>
            </a:pPr>
            <a:r>
              <a:rPr lang="en">
                <a:latin typeface="Roboto Light"/>
                <a:ea typeface="Roboto Light"/>
                <a:cs typeface="Roboto Light"/>
                <a:sym typeface="Roboto Light"/>
              </a:rPr>
              <a:t>Educate coaches, parents, players, and league officials about the challenges officials face with respect to harassment and abuse while officiating minor hockey games</a:t>
            </a:r>
            <a:endParaRPr>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latin typeface="Roboto Light"/>
              <a:ea typeface="Roboto Light"/>
              <a:cs typeface="Roboto Light"/>
              <a:sym typeface="Roboto Light"/>
            </a:endParaRPr>
          </a:p>
          <a:p>
            <a:pPr marL="0" lvl="0" indent="0" algn="l"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8" name="Google Shape;88;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9" name="Google Shape;89;p17"/>
          <p:cNvSpPr txBox="1"/>
          <p:nvPr/>
        </p:nvSpPr>
        <p:spPr>
          <a:xfrm>
            <a:off x="780075" y="304125"/>
            <a:ext cx="773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rgbClr val="0C0D59"/>
                </a:solidFill>
                <a:latin typeface="Roboto Black"/>
                <a:ea typeface="Roboto Black"/>
                <a:cs typeface="Roboto Black"/>
                <a:sym typeface="Roboto Black"/>
              </a:rPr>
              <a:t>GREEN ARMBAND INITIATIVE</a:t>
            </a:r>
            <a:endParaRPr sz="3200">
              <a:solidFill>
                <a:srgbClr val="0C0D59"/>
              </a:solidFill>
              <a:latin typeface="Roboto Black"/>
              <a:ea typeface="Roboto Black"/>
              <a:cs typeface="Roboto Black"/>
              <a:sym typeface="Roboto Black"/>
            </a:endParaRPr>
          </a:p>
        </p:txBody>
      </p:sp>
      <p:sp>
        <p:nvSpPr>
          <p:cNvPr id="90" name="Google Shape;90;p17"/>
          <p:cNvSpPr txBox="1"/>
          <p:nvPr/>
        </p:nvSpPr>
        <p:spPr>
          <a:xfrm>
            <a:off x="767325" y="1135250"/>
            <a:ext cx="7756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dirty="0">
                <a:solidFill>
                  <a:schemeClr val="dk1"/>
                </a:solidFill>
                <a:latin typeface="Roboto Light"/>
                <a:ea typeface="Roboto Light"/>
                <a:cs typeface="Roboto Light"/>
                <a:sym typeface="Roboto Light"/>
              </a:rPr>
              <a:t>All officials below the age of 18 will wear one green armband on their left arm during all games to identify these officials as minors to team officials, spectators, and parents.</a:t>
            </a:r>
          </a:p>
        </p:txBody>
      </p:sp>
      <p:sp>
        <p:nvSpPr>
          <p:cNvPr id="91" name="Google Shape;91;p17"/>
          <p:cNvSpPr txBox="1"/>
          <p:nvPr/>
        </p:nvSpPr>
        <p:spPr>
          <a:xfrm>
            <a:off x="767325" y="1842100"/>
            <a:ext cx="7756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dirty="0">
                <a:solidFill>
                  <a:schemeClr val="dk1"/>
                </a:solidFill>
                <a:latin typeface="Roboto Light"/>
                <a:ea typeface="Roboto Light"/>
                <a:cs typeface="Roboto Light"/>
                <a:sym typeface="Roboto Light"/>
              </a:rPr>
              <a:t>Education campaign to promote initiative and raise awareness about harassment and abuse of officials across HNS.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0" y="0"/>
            <a:ext cx="9144000" cy="5143511"/>
          </a:xfrm>
          <a:prstGeom prst="rect">
            <a:avLst/>
          </a:prstGeom>
          <a:noFill/>
          <a:ln>
            <a:noFill/>
          </a:ln>
        </p:spPr>
      </p:pic>
      <p:sp>
        <p:nvSpPr>
          <p:cNvPr id="98" name="Google Shape;98;p18"/>
          <p:cNvSpPr txBox="1"/>
          <p:nvPr/>
        </p:nvSpPr>
        <p:spPr>
          <a:xfrm>
            <a:off x="589425" y="307100"/>
            <a:ext cx="773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chemeClr val="lt1"/>
                </a:solidFill>
                <a:latin typeface="Roboto Black"/>
                <a:ea typeface="Roboto Black"/>
                <a:cs typeface="Roboto Black"/>
                <a:sym typeface="Roboto Black"/>
              </a:rPr>
              <a:t>WHY ARE WE DOING THIS?</a:t>
            </a:r>
            <a:endParaRPr sz="3200">
              <a:solidFill>
                <a:schemeClr val="lt1"/>
              </a:solidFill>
              <a:latin typeface="Roboto Black"/>
              <a:ea typeface="Roboto Black"/>
              <a:cs typeface="Roboto Black"/>
              <a:sym typeface="Roboto Black"/>
            </a:endParaRPr>
          </a:p>
        </p:txBody>
      </p:sp>
      <p:sp>
        <p:nvSpPr>
          <p:cNvPr id="99" name="Google Shape;99;p18"/>
          <p:cNvSpPr txBox="1"/>
          <p:nvPr/>
        </p:nvSpPr>
        <p:spPr>
          <a:xfrm>
            <a:off x="468725" y="984200"/>
            <a:ext cx="44535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Light"/>
                <a:ea typeface="Roboto Light"/>
                <a:cs typeface="Roboto Light"/>
                <a:sym typeface="Roboto Light"/>
              </a:rPr>
              <a:t>Right thing to do to protect the psychological and physical safety of minor officials.</a:t>
            </a: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r>
              <a:rPr lang="en">
                <a:solidFill>
                  <a:schemeClr val="lt1"/>
                </a:solidFill>
                <a:latin typeface="Roboto Light"/>
                <a:ea typeface="Roboto Light"/>
                <a:cs typeface="Roboto Light"/>
                <a:sym typeface="Roboto Light"/>
              </a:rPr>
              <a:t>Like many branches across Canada, recruitment and retention of officials continues to be a challenge.</a:t>
            </a: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r>
              <a:rPr lang="en">
                <a:solidFill>
                  <a:schemeClr val="lt1"/>
                </a:solidFill>
                <a:latin typeface="Roboto Light"/>
                <a:ea typeface="Roboto Light"/>
                <a:cs typeface="Roboto Light"/>
                <a:sym typeface="Roboto Light"/>
              </a:rPr>
              <a:t>Over 40% of all Hockey Nova Scotia officials are under the age of 18 and work a large portion of all</a:t>
            </a: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r>
              <a:rPr lang="en">
                <a:solidFill>
                  <a:schemeClr val="lt1"/>
                </a:solidFill>
                <a:latin typeface="Roboto Light"/>
                <a:ea typeface="Roboto Light"/>
                <a:cs typeface="Roboto Light"/>
                <a:sym typeface="Roboto Light"/>
              </a:rPr>
              <a:t>minor hockey games in the Association.</a:t>
            </a: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r>
              <a:rPr lang="en">
                <a:solidFill>
                  <a:schemeClr val="lt1"/>
                </a:solidFill>
                <a:latin typeface="Roboto Light"/>
                <a:ea typeface="Roboto Light"/>
                <a:cs typeface="Roboto Light"/>
                <a:sym typeface="Roboto Light"/>
              </a:rPr>
              <a:t>1 out of every 3 officials quit after their first year. Over half quit after two years and 65% are no longer officials after 3 years.</a:t>
            </a: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a:solidFill>
                <a:schemeClr val="lt1"/>
              </a:solidFill>
              <a:latin typeface="Roboto Light"/>
              <a:ea typeface="Roboto Light"/>
              <a:cs typeface="Roboto Light"/>
              <a:sym typeface="Roboto Light"/>
            </a:endParaRPr>
          </a:p>
          <a:p>
            <a:pPr marL="0" lvl="0" indent="0" algn="l" rtl="0">
              <a:spcBef>
                <a:spcPts val="0"/>
              </a:spcBef>
              <a:spcAft>
                <a:spcPts val="0"/>
              </a:spcAft>
              <a:buNone/>
            </a:pPr>
            <a:r>
              <a:rPr lang="en">
                <a:solidFill>
                  <a:schemeClr val="lt1"/>
                </a:solidFill>
                <a:latin typeface="Roboto Light"/>
                <a:ea typeface="Roboto Light"/>
                <a:cs typeface="Roboto Light"/>
                <a:sym typeface="Roboto Light"/>
              </a:rPr>
              <a:t>Officials cite harassment and abuse as a reason why they have decided to quit officiating.</a:t>
            </a:r>
            <a:endParaRPr>
              <a:solidFill>
                <a:schemeClr val="lt1"/>
              </a:solidFill>
              <a:latin typeface="Roboto Light"/>
              <a:ea typeface="Roboto Light"/>
              <a:cs typeface="Roboto Light"/>
              <a:sym typeface="Roboto Light"/>
            </a:endParaRPr>
          </a:p>
        </p:txBody>
      </p:sp>
      <p:pic>
        <p:nvPicPr>
          <p:cNvPr id="100" name="Google Shape;100;p18"/>
          <p:cNvPicPr preferRelativeResize="0"/>
          <p:nvPr/>
        </p:nvPicPr>
        <p:blipFill rotWithShape="1">
          <a:blip r:embed="rId4">
            <a:alphaModFix/>
          </a:blip>
          <a:srcRect l="22747" t="17729" r="22451"/>
          <a:stretch/>
        </p:blipFill>
        <p:spPr>
          <a:xfrm>
            <a:off x="5222325" y="1057975"/>
            <a:ext cx="3543521" cy="3545526"/>
          </a:xfrm>
          <a:prstGeom prst="rect">
            <a:avLst/>
          </a:prstGeom>
          <a:noFill/>
          <a:ln w="28575" cap="flat" cmpd="sng">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0" y="-10"/>
            <a:ext cx="9144000" cy="5143511"/>
          </a:xfrm>
          <a:prstGeom prst="rect">
            <a:avLst/>
          </a:prstGeom>
          <a:noFill/>
          <a:ln>
            <a:noFill/>
          </a:ln>
        </p:spPr>
      </p:pic>
      <p:sp>
        <p:nvSpPr>
          <p:cNvPr id="106" name="Google Shape;106;p19"/>
          <p:cNvSpPr txBox="1"/>
          <p:nvPr/>
        </p:nvSpPr>
        <p:spPr>
          <a:xfrm>
            <a:off x="706500" y="2415825"/>
            <a:ext cx="7731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rgbClr val="0C0D59"/>
                </a:solidFill>
                <a:latin typeface="Roboto Black"/>
                <a:ea typeface="Roboto Black"/>
                <a:cs typeface="Roboto Black"/>
                <a:sym typeface="Roboto Black"/>
              </a:rPr>
              <a:t>NEXT STEPS</a:t>
            </a:r>
            <a:endParaRPr sz="3200">
              <a:solidFill>
                <a:srgbClr val="0C0D59"/>
              </a:solidFill>
              <a:latin typeface="Roboto Black"/>
              <a:ea typeface="Roboto Black"/>
              <a:cs typeface="Roboto Black"/>
              <a:sym typeface="Roboto Black"/>
            </a:endParaRPr>
          </a:p>
        </p:txBody>
      </p:sp>
      <p:sp>
        <p:nvSpPr>
          <p:cNvPr id="107" name="Google Shape;107;p19"/>
          <p:cNvSpPr txBox="1"/>
          <p:nvPr/>
        </p:nvSpPr>
        <p:spPr>
          <a:xfrm>
            <a:off x="874925" y="3092925"/>
            <a:ext cx="7756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Light"/>
                <a:ea typeface="Roboto Light"/>
                <a:cs typeface="Roboto Light"/>
                <a:sym typeface="Roboto Light"/>
              </a:rPr>
              <a:t>Promotion of initiative across the Association (officials, coaches, association executives, parents, players, etc.) through poster campaign, presentations, media interviews, etc. as a means to increase awareness of challenges faced by officials and educate members of the hockey community about how they can help.</a:t>
            </a:r>
            <a:endParaRPr>
              <a:latin typeface="Roboto Light"/>
              <a:ea typeface="Roboto Light"/>
              <a:cs typeface="Roboto Light"/>
              <a:sym typeface="Roboto Light"/>
            </a:endParaRPr>
          </a:p>
          <a:p>
            <a:pPr marL="0" lvl="0" indent="0" algn="l" rtl="0">
              <a:spcBef>
                <a:spcPts val="0"/>
              </a:spcBef>
              <a:spcAft>
                <a:spcPts val="0"/>
              </a:spcAft>
              <a:buNone/>
            </a:pPr>
            <a:endParaRPr>
              <a:latin typeface="Roboto Light"/>
              <a:ea typeface="Roboto Light"/>
              <a:cs typeface="Roboto Light"/>
              <a:sym typeface="Roboto Light"/>
            </a:endParaRPr>
          </a:p>
          <a:p>
            <a:pPr marL="0" lvl="0" indent="0" algn="l" rtl="0">
              <a:spcBef>
                <a:spcPts val="0"/>
              </a:spcBef>
              <a:spcAft>
                <a:spcPts val="0"/>
              </a:spcAft>
              <a:buNone/>
            </a:pPr>
            <a:r>
              <a:rPr lang="en">
                <a:latin typeface="Roboto Light"/>
                <a:ea typeface="Roboto Light"/>
                <a:cs typeface="Roboto Light"/>
                <a:sym typeface="Roboto Light"/>
              </a:rPr>
              <a:t>Respond to questions about initiative.</a:t>
            </a:r>
            <a:endParaRPr>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0" y="0"/>
            <a:ext cx="9144003" cy="514349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Words>
  <Application>Microsoft Macintosh PowerPoint</Application>
  <PresentationFormat>On-screen Show (16:9)</PresentationFormat>
  <Paragraphs>33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vt:lpstr>
      <vt:lpstr>Roboto Black</vt:lpstr>
      <vt:lpstr>Arial</vt:lpstr>
      <vt:lpstr>Roboto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Hill</cp:lastModifiedBy>
  <cp:revision>1</cp:revision>
  <dcterms:modified xsi:type="dcterms:W3CDTF">2022-11-04T15:16:37Z</dcterms:modified>
</cp:coreProperties>
</file>